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3"/>
    <p:sldMasterId id="214748367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matic SC"/>
      <p:regular r:id="rId17"/>
      <p:bold r:id="rId18"/>
    </p:embeddedFont>
    <p:embeddedFont>
      <p:font typeface="Source Code Pr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bold.fntdata"/><Relationship Id="rId11" Type="http://schemas.openxmlformats.org/officeDocument/2006/relationships/slide" Target="slides/slide6.xml"/><Relationship Id="rId22" Type="http://schemas.openxmlformats.org/officeDocument/2006/relationships/font" Target="fonts/SourceCodePro-boldItalic.fntdata"/><Relationship Id="rId10" Type="http://schemas.openxmlformats.org/officeDocument/2006/relationships/slide" Target="slides/slide5.xml"/><Relationship Id="rId21" Type="http://schemas.openxmlformats.org/officeDocument/2006/relationships/font" Target="fonts/SourceCodePr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maticSC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regular.fntdata"/><Relationship Id="rId6" Type="http://schemas.openxmlformats.org/officeDocument/2006/relationships/slide" Target="slides/slide1.xml"/><Relationship Id="rId18" Type="http://schemas.openxmlformats.org/officeDocument/2006/relationships/font" Target="fonts/AmaticSC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fc1e1d011_0_77:notes"/>
          <p:cNvSpPr/>
          <p:nvPr>
            <p:ph idx="2" type="sldImg"/>
          </p:nvPr>
        </p:nvSpPr>
        <p:spPr>
          <a:xfrm>
            <a:off x="328836" y="685487"/>
            <a:ext cx="620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fc1e1d011_0_77:notes"/>
          <p:cNvSpPr txBox="1"/>
          <p:nvPr>
            <p:ph idx="1" type="body"/>
          </p:nvPr>
        </p:nvSpPr>
        <p:spPr>
          <a:xfrm>
            <a:off x="685800" y="4344025"/>
            <a:ext cx="54864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5fc1e1d011_0_77:notes"/>
          <p:cNvSpPr txBox="1"/>
          <p:nvPr>
            <p:ph idx="12" type="sldNum"/>
          </p:nvPr>
        </p:nvSpPr>
        <p:spPr>
          <a:xfrm>
            <a:off x="3884612" y="8684926"/>
            <a:ext cx="29718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fc1e1d011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fc1e1d011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e85e9d606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e85e9d606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85e9d60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85e9d60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85e9d6064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85e9d606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fc1e1d01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fc1e1d01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fc1e1d011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fc1e1d01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fc1e1d011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fc1e1d011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fc1e1d011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fc1e1d011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fc1e1d011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fc1e1d011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fc1e1d011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fc1e1d011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685800" y="457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b="0" i="0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5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None/>
              <a:defRPr sz="6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8" name="Google Shape;88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2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2975" lIns="92975" spcFirstLastPara="1" rIns="92975" wrap="square" tIns="929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90" name="Google Shape;90;p22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1" name="Google Shape;91;p2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92" name="Google Shape;9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Amatic SC"/>
              <a:buNone/>
              <a:defRPr b="1" sz="25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95" name="Google Shape;9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2975" lIns="92975" spcFirstLastPara="1" rIns="92975" wrap="square" tIns="929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200"/>
              <a:buNone/>
              <a:defRPr sz="122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98" name="Google Shape;98;p24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2975" lIns="92975" spcFirstLastPara="1" rIns="92975" wrap="square" tIns="929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matic SC"/>
              <a:buNone/>
              <a:defRPr b="1" sz="43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2975" lIns="92975" spcFirstLastPara="1" rIns="92975" wrap="square" tIns="9297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975" lIns="92975" spcFirstLastPara="1" rIns="92975" wrap="square" tIns="92975">
            <a:no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jp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>
            <p:ph type="title"/>
          </p:nvPr>
        </p:nvSpPr>
        <p:spPr>
          <a:xfrm>
            <a:off x="311700" y="-11950"/>
            <a:ext cx="8520600" cy="11328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200"/>
              <a:t>ATTENTION SIGNAL</a:t>
            </a:r>
            <a:endParaRPr sz="8200"/>
          </a:p>
        </p:txBody>
      </p:sp>
      <p:sp>
        <p:nvSpPr>
          <p:cNvPr id="108" name="Google Shape;108;p26"/>
          <p:cNvSpPr txBox="1"/>
          <p:nvPr>
            <p:ph idx="1" type="body"/>
          </p:nvPr>
        </p:nvSpPr>
        <p:spPr>
          <a:xfrm>
            <a:off x="172150" y="1144950"/>
            <a:ext cx="8520600" cy="3769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0000FF"/>
                </a:solidFill>
              </a:rPr>
              <a:t>Teacher:</a:t>
            </a:r>
            <a:r>
              <a:rPr lang="en" sz="3100">
                <a:solidFill>
                  <a:srgbClr val="000000"/>
                </a:solidFill>
              </a:rPr>
              <a:t> I need your attention in 5...4...3...2...1</a:t>
            </a:r>
            <a:endParaRPr sz="3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0000FF"/>
                </a:solidFill>
              </a:rPr>
              <a:t>Students:</a:t>
            </a:r>
            <a:r>
              <a:rPr lang="en" sz="3100">
                <a:solidFill>
                  <a:srgbClr val="000000"/>
                </a:solidFill>
              </a:rPr>
              <a:t> </a:t>
            </a:r>
            <a:endParaRPr sz="3100">
              <a:solidFill>
                <a:srgbClr val="000000"/>
              </a:solidFill>
            </a:endParaRPr>
          </a:p>
          <a:p>
            <a:pPr indent="-438150" lvl="0" marL="4699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100"/>
              <a:buChar char="●"/>
            </a:pPr>
            <a:r>
              <a:rPr lang="en" sz="3100">
                <a:solidFill>
                  <a:srgbClr val="000000"/>
                </a:solidFill>
              </a:rPr>
              <a:t>Clap Clap</a:t>
            </a:r>
            <a:endParaRPr sz="3100">
              <a:solidFill>
                <a:srgbClr val="000000"/>
              </a:solidFill>
            </a:endParaRPr>
          </a:p>
          <a:p>
            <a:pPr indent="-438150" lvl="0" marL="469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Char char="●"/>
            </a:pPr>
            <a:r>
              <a:rPr lang="en" sz="3100">
                <a:solidFill>
                  <a:srgbClr val="000000"/>
                </a:solidFill>
              </a:rPr>
              <a:t>Eyes &amp; knees on me</a:t>
            </a:r>
            <a:endParaRPr sz="3100">
              <a:solidFill>
                <a:srgbClr val="000000"/>
              </a:solidFill>
            </a:endParaRPr>
          </a:p>
          <a:p>
            <a:pPr indent="-438150" lvl="0" marL="469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Char char="●"/>
            </a:pPr>
            <a:r>
              <a:rPr lang="en" sz="3100">
                <a:solidFill>
                  <a:srgbClr val="000000"/>
                </a:solidFill>
              </a:rPr>
              <a:t>Voice level 0</a:t>
            </a:r>
            <a:endParaRPr sz="3100">
              <a:solidFill>
                <a:srgbClr val="000000"/>
              </a:solidFill>
            </a:endParaRPr>
          </a:p>
        </p:txBody>
      </p:sp>
      <p:pic>
        <p:nvPicPr>
          <p:cNvPr id="109" name="Google Shape;10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7025" y="2774500"/>
            <a:ext cx="2305275" cy="230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5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#7</a:t>
            </a:r>
            <a:endParaRPr/>
          </a:p>
        </p:txBody>
      </p:sp>
      <p:sp>
        <p:nvSpPr>
          <p:cNvPr id="175" name="Google Shape;175;p35"/>
          <p:cNvSpPr txBox="1"/>
          <p:nvPr>
            <p:ph idx="4294967295" type="body"/>
          </p:nvPr>
        </p:nvSpPr>
        <p:spPr>
          <a:xfrm>
            <a:off x="71625" y="1228675"/>
            <a:ext cx="8983200" cy="37143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have a horrible job, but be able to retire comfortably in 10 years or have your dream job, but have to work until you are 80 years old? WHY? 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76" name="Google Shape;176;p35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C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#8</a:t>
            </a:r>
            <a:endParaRPr/>
          </a:p>
        </p:txBody>
      </p:sp>
      <p:sp>
        <p:nvSpPr>
          <p:cNvPr id="182" name="Google Shape;182;p36"/>
          <p:cNvSpPr txBox="1"/>
          <p:nvPr>
            <p:ph idx="4294967295" type="body"/>
          </p:nvPr>
        </p:nvSpPr>
        <p:spPr>
          <a:xfrm>
            <a:off x="71625" y="1228675"/>
            <a:ext cx="8983200" cy="37143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not be able to taste OR not be able to smell? WHY? 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83" name="Google Shape;183;p36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D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Turn &amp; Talk Procedure</a:t>
            </a:r>
            <a:endParaRPr sz="5000"/>
          </a:p>
        </p:txBody>
      </p:sp>
      <p:sp>
        <p:nvSpPr>
          <p:cNvPr id="115" name="Google Shape;115;p2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With the indicated partner </a:t>
            </a:r>
            <a:endParaRPr sz="2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Turn your body so that your knees and your partner’s knees are facing </a:t>
            </a:r>
            <a:endParaRPr sz="2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Eyes on your partner</a:t>
            </a:r>
            <a:endParaRPr sz="24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Listen for teacher’s cues and take turns talking and sharing </a:t>
            </a:r>
            <a:endParaRPr sz="2300"/>
          </a:p>
        </p:txBody>
      </p:sp>
      <p:pic>
        <p:nvPicPr>
          <p:cNvPr id="116" name="Google Shape;11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4825" y="308700"/>
            <a:ext cx="1050099" cy="1131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Let’s Practice!</a:t>
            </a:r>
            <a:endParaRPr sz="5000"/>
          </a:p>
        </p:txBody>
      </p:sp>
      <p:sp>
        <p:nvSpPr>
          <p:cNvPr id="122" name="Google Shape;122;p2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On the next slides, you will see a prompt to discuss with your partner. 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Be ready to respond when you hear the attention signal!</a:t>
            </a:r>
            <a:endParaRPr sz="2300"/>
          </a:p>
        </p:txBody>
      </p:sp>
      <p:pic>
        <p:nvPicPr>
          <p:cNvPr id="123" name="Google Shape;12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7200" y="2899700"/>
            <a:ext cx="1974175" cy="2068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775" y="3169800"/>
            <a:ext cx="1798899" cy="179889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8"/>
          <p:cNvSpPr/>
          <p:nvPr/>
        </p:nvSpPr>
        <p:spPr>
          <a:xfrm>
            <a:off x="2489675" y="3813950"/>
            <a:ext cx="719700" cy="510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8"/>
          <p:cNvSpPr/>
          <p:nvPr/>
        </p:nvSpPr>
        <p:spPr>
          <a:xfrm>
            <a:off x="5751275" y="3717600"/>
            <a:ext cx="719700" cy="510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37423" y="2978038"/>
            <a:ext cx="1669163" cy="198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#1</a:t>
            </a:r>
            <a:endParaRPr/>
          </a:p>
        </p:txBody>
      </p:sp>
      <p:sp>
        <p:nvSpPr>
          <p:cNvPr id="133" name="Google Shape;133;p29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have every movie spoiled for you before you watch it or not be able to watch a new movie until it’s been out for a year? 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34" name="Google Shape;134;p29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A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#2</a:t>
            </a:r>
            <a:endParaRPr/>
          </a:p>
        </p:txBody>
      </p:sp>
      <p:sp>
        <p:nvSpPr>
          <p:cNvPr id="140" name="Google Shape;140;p30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have eyes that can capture everything on video or ears that can record all sounds? 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41" name="Google Shape;141;p30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B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#3</a:t>
            </a:r>
            <a:endParaRPr/>
          </a:p>
        </p:txBody>
      </p:sp>
      <p:sp>
        <p:nvSpPr>
          <p:cNvPr id="147" name="Google Shape;147;p31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be the best at something no one cares about or be slightly above average, but nowhere near the best at something people care about?</a:t>
            </a:r>
            <a:endParaRPr b="1" sz="140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48" name="Google Shape;148;p31"/>
          <p:cNvSpPr txBox="1"/>
          <p:nvPr/>
        </p:nvSpPr>
        <p:spPr>
          <a:xfrm>
            <a:off x="2799725" y="4568875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C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#4</a:t>
            </a:r>
            <a:endParaRPr/>
          </a:p>
        </p:txBody>
      </p:sp>
      <p:sp>
        <p:nvSpPr>
          <p:cNvPr id="154" name="Google Shape;154;p32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be able to see 10 minutes into your own future or 10 minutes into the future of anyone but yourself? WHY?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55" name="Google Shape;155;p32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D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3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#5</a:t>
            </a:r>
            <a:endParaRPr/>
          </a:p>
        </p:txBody>
      </p:sp>
      <p:sp>
        <p:nvSpPr>
          <p:cNvPr id="161" name="Google Shape;161;p33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have an easy job working for someone else or work for yourself but work incredibly hard? WHY?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62" name="Google Shape;162;p33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A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/>
          <p:nvPr>
            <p:ph type="title"/>
          </p:nvPr>
        </p:nvSpPr>
        <p:spPr>
          <a:xfrm>
            <a:off x="358175" y="171925"/>
            <a:ext cx="8095200" cy="974100"/>
          </a:xfrm>
          <a:prstGeom prst="rect">
            <a:avLst/>
          </a:prstGeom>
        </p:spPr>
        <p:txBody>
          <a:bodyPr anchorCtr="0" anchor="ctr" bIns="92975" lIns="92975" spcFirstLastPara="1" rIns="92975" wrap="square" tIns="92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Cues to practice attention signal #6</a:t>
            </a:r>
            <a:endParaRPr/>
          </a:p>
        </p:txBody>
      </p:sp>
      <p:sp>
        <p:nvSpPr>
          <p:cNvPr id="168" name="Google Shape;168;p34"/>
          <p:cNvSpPr txBox="1"/>
          <p:nvPr>
            <p:ph idx="4294967295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2975" lIns="92975" spcFirstLastPara="1" rIns="92975" wrap="square" tIns="92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Would you rather be completely alone for 5 years or constantly be surrounded by people and never be alone for 5 years? WHY?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69" name="Google Shape;169;p34"/>
          <p:cNvSpPr txBox="1"/>
          <p:nvPr/>
        </p:nvSpPr>
        <p:spPr>
          <a:xfrm>
            <a:off x="332525" y="4563350"/>
            <a:ext cx="3212100" cy="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00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Partner B</a:t>
            </a:r>
            <a:endParaRPr b="1">
              <a:highlight>
                <a:srgbClr val="FFFF00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